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29"/>
  </p:notesMasterIdLst>
  <p:handoutMasterIdLst>
    <p:handoutMasterId r:id="rId30"/>
  </p:handoutMasterIdLst>
  <p:sldIdLst>
    <p:sldId id="324" r:id="rId3"/>
    <p:sldId id="351" r:id="rId4"/>
    <p:sldId id="352" r:id="rId5"/>
    <p:sldId id="354" r:id="rId6"/>
    <p:sldId id="356" r:id="rId7"/>
    <p:sldId id="357" r:id="rId8"/>
    <p:sldId id="358" r:id="rId9"/>
    <p:sldId id="355" r:id="rId10"/>
    <p:sldId id="359" r:id="rId11"/>
    <p:sldId id="360" r:id="rId12"/>
    <p:sldId id="361" r:id="rId13"/>
    <p:sldId id="362" r:id="rId14"/>
    <p:sldId id="364" r:id="rId15"/>
    <p:sldId id="365" r:id="rId16"/>
    <p:sldId id="363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8" r:id="rId25"/>
    <p:sldId id="379" r:id="rId26"/>
    <p:sldId id="380" r:id="rId27"/>
    <p:sldId id="348" r:id="rId28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>
      <p:cViewPr varScale="1">
        <p:scale>
          <a:sx n="110" d="100"/>
          <a:sy n="110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zky Pradana" userId="7c44d1ec0ab0fab9" providerId="LiveId" clId="{678022D0-0AEC-4F0F-AF34-3CB106286F69}"/>
    <pc:docChg chg="modSld">
      <pc:chgData name="Rizky Pradana" userId="7c44d1ec0ab0fab9" providerId="LiveId" clId="{678022D0-0AEC-4F0F-AF34-3CB106286F69}" dt="2022-04-14T02:15:55.723" v="18" actId="255"/>
      <pc:docMkLst>
        <pc:docMk/>
      </pc:docMkLst>
      <pc:sldChg chg="modSp mod">
        <pc:chgData name="Rizky Pradana" userId="7c44d1ec0ab0fab9" providerId="LiveId" clId="{678022D0-0AEC-4F0F-AF34-3CB106286F69}" dt="2022-04-14T02:15:55.723" v="18" actId="255"/>
        <pc:sldMkLst>
          <pc:docMk/>
          <pc:sldMk cId="637153745" sldId="359"/>
        </pc:sldMkLst>
        <pc:spChg chg="mod">
          <ac:chgData name="Rizky Pradana" userId="7c44d1ec0ab0fab9" providerId="LiveId" clId="{678022D0-0AEC-4F0F-AF34-3CB106286F69}" dt="2022-04-14T02:15:55.723" v="18" actId="255"/>
          <ac:spMkLst>
            <pc:docMk/>
            <pc:sldMk cId="637153745" sldId="359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pPr/>
              <a:t>14/04/2022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14/04/2022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oleObject" Target="../embeddings/oleObject3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graphicFrame>
        <p:nvGraphicFramePr>
          <p:cNvPr id="3140" name="Object 68"/>
          <p:cNvGraphicFramePr>
            <a:graphicFrameLocks noChangeAspect="1"/>
          </p:cNvGraphicFramePr>
          <p:nvPr/>
        </p:nvGraphicFramePr>
        <p:xfrm>
          <a:off x="6187017" y="-9525"/>
          <a:ext cx="2954867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330159" imgH="6146032" progId="">
                  <p:embed/>
                </p:oleObj>
              </mc:Choice>
              <mc:Fallback>
                <p:oleObj name="Image" r:id="rId2" imgW="4330159" imgH="6146032" progId="">
                  <p:embed/>
                  <p:pic>
                    <p:nvPicPr>
                      <p:cNvPr id="314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7017" y="-9525"/>
                        <a:ext cx="2954867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1" name="Object 69"/>
          <p:cNvGraphicFramePr>
            <a:graphicFrameLocks noChangeAspect="1"/>
          </p:cNvGraphicFramePr>
          <p:nvPr/>
        </p:nvGraphicFramePr>
        <p:xfrm>
          <a:off x="3048000" y="0"/>
          <a:ext cx="3058584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526984" imgH="3428571" progId="">
                  <p:embed/>
                </p:oleObj>
              </mc:Choice>
              <mc:Fallback>
                <p:oleObj name="Image" r:id="rId4" imgW="2526984" imgH="3428571" progId="">
                  <p:embed/>
                  <p:pic>
                    <p:nvPicPr>
                      <p:cNvPr id="3141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3058584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3586" name="Picture 514" descr="http://www.liputan1.com/wp-content/uploads/2016/02/Universitas-BudiLuhur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4" y="588464"/>
            <a:ext cx="2840513" cy="18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59553" y="-1"/>
            <a:ext cx="2892435" cy="731839"/>
          </a:xfrm>
          <a:prstGeom prst="rect">
            <a:avLst/>
          </a:prstGeom>
        </p:spPr>
      </p:pic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aphicFrame>
        <p:nvGraphicFramePr>
          <p:cNvPr id="1095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547933"/>
              </p:ext>
            </p:extLst>
          </p:nvPr>
        </p:nvGraphicFramePr>
        <p:xfrm>
          <a:off x="3791744" y="0"/>
          <a:ext cx="2743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4330159" imgH="6146032" progId="">
                  <p:embed/>
                </p:oleObj>
              </mc:Choice>
              <mc:Fallback>
                <p:oleObj name="Image" r:id="rId15" imgW="4330159" imgH="6146032" progId="">
                  <p:embed/>
                  <p:pic>
                    <p:nvPicPr>
                      <p:cNvPr id="1095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9179" b="45369"/>
                      <a:stretch>
                        <a:fillRect/>
                      </a:stretch>
                    </p:blipFill>
                    <p:spPr bwMode="auto">
                      <a:xfrm>
                        <a:off x="3791744" y="0"/>
                        <a:ext cx="2743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77B7E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7347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6" name="Picture 7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572251" y="-9525"/>
            <a:ext cx="2781300" cy="708025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>
              <a:solidFill>
                <a:schemeClr val="tx1"/>
              </a:solidFill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4/14/2022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FAKULTAS TEKNOLOGI INFORMASI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10363200" cy="1512168"/>
          </a:xfrm>
        </p:spPr>
        <p:txBody>
          <a:bodyPr/>
          <a:lstStyle/>
          <a:p>
            <a:r>
              <a:rPr lang="id-ID" sz="4400" b="1" dirty="0">
                <a:latin typeface="+mj-lt"/>
              </a:rPr>
              <a:t>Matematika Diskrit</a:t>
            </a:r>
          </a:p>
          <a:p>
            <a:r>
              <a:rPr lang="id-ID" sz="3600" b="1" dirty="0">
                <a:latin typeface="+mj-lt"/>
              </a:rPr>
              <a:t>[ KODE MATAKULIAH I057/3 SKS ]</a:t>
            </a:r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Bilangan Kromatik : jumlah minimum warna yang dibutuhkan untuk mewarnai peta </a:t>
            </a:r>
          </a:p>
          <a:p>
            <a:endParaRPr lang="id-ID" dirty="0"/>
          </a:p>
          <a:p>
            <a:r>
              <a:rPr lang="id-ID" dirty="0"/>
              <a:t>Simbol </a:t>
            </a:r>
          </a:p>
          <a:p>
            <a:endParaRPr lang="id-ID" dirty="0"/>
          </a:p>
          <a:p>
            <a:r>
              <a:rPr lang="id-ID" dirty="0"/>
              <a:t>Suatu graf G yang mempunyai bilangan kromatik k dilambangan dengan       = k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Graf di bawah mempunyai       = 3</a:t>
            </a:r>
          </a:p>
          <a:p>
            <a:endParaRPr lang="id-ID" dirty="0"/>
          </a:p>
          <a:p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31" y="2815962"/>
            <a:ext cx="628650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5373216"/>
            <a:ext cx="628650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437" y="4336918"/>
            <a:ext cx="6286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7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504" y="1700808"/>
            <a:ext cx="554461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6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316712"/>
            <a:ext cx="10972800" cy="4953000"/>
          </a:xfrm>
        </p:spPr>
        <p:txBody>
          <a:bodyPr/>
          <a:lstStyle/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371600"/>
            <a:ext cx="10153128" cy="14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595575"/>
            <a:ext cx="216024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8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556792"/>
            <a:ext cx="979308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9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295400"/>
            <a:ext cx="10081120" cy="45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8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295400"/>
            <a:ext cx="10513168" cy="53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484784"/>
            <a:ext cx="1087320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0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304528"/>
            <a:ext cx="10513168" cy="23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0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648" y="1295400"/>
            <a:ext cx="9390816" cy="54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2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id-ID" dirty="0"/>
              <a:t>Pewarnaan Graf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 Aplikasi di penjadwalan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844824"/>
            <a:ext cx="9793088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dirty="0"/>
              <a:t>Pertemuan </a:t>
            </a:r>
            <a:r>
              <a:rPr lang="en-US" sz="2800" dirty="0"/>
              <a:t>6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>
                <a:solidFill>
                  <a:schemeClr val="tx1"/>
                </a:solidFill>
                <a:latin typeface="+mj-lt"/>
              </a:rPr>
              <a:t>Pewarnaan Graf</a:t>
            </a: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id-ID" dirty="0"/>
              <a:t>Pewarnaan Graf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371600"/>
            <a:ext cx="1051316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Apilkasi</a:t>
            </a:r>
            <a:r>
              <a:rPr lang="en-US" dirty="0"/>
              <a:t> </a:t>
            </a:r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295400"/>
            <a:ext cx="9001000" cy="3645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68" y="5085184"/>
            <a:ext cx="977592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9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id-ID" dirty="0"/>
              <a:t>Pewarnaan Graf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Bilangan kromatik graf tersebut adalah 2</a:t>
            </a:r>
          </a:p>
          <a:p>
            <a:r>
              <a:rPr lang="id-ID" dirty="0"/>
              <a:t>Jadi ujian mata kuliah A,E dan D dapat dilaksanakan bersamaan tetapi pada waktu yang berbeda dengan mata kuliah A,E dan D </a:t>
            </a:r>
          </a:p>
        </p:txBody>
      </p:sp>
    </p:spTree>
    <p:extLst>
      <p:ext uri="{BB962C8B-B14F-4D97-AF65-F5344CB8AC3E}">
        <p14:creationId xmlns:p14="http://schemas.microsoft.com/office/powerpoint/2010/main" val="212399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dirty="0"/>
              <a:t>Pewarnaan Graf dengan Algoritma Wech Powell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Algoritma Welch Powell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2400" dirty="0"/>
              <a:t>Urutkan simpul-simpul dalam G dalam derajat yang menurun(bila ada simpul yang sama lebih dari satu maka pilih secara sembarang)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2400" dirty="0"/>
              <a:t>Gunakan satu warna untuk mewarnai simpul pertama (yang berderajat tertinggi) dan simpul-simpil yang lain(dalam urutan yang terurut) yang tidak bertetangga dengan simpul pertama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2400" dirty="0"/>
              <a:t>Mulai lagi dengan simpul derajat tertinggi berikutnya di dalam daftar terurut yang belum diwarnai dan ulangi proses pewarnaan simpul dengan menggunakan warna kedua</a:t>
            </a:r>
          </a:p>
        </p:txBody>
      </p:sp>
    </p:spTree>
    <p:extLst>
      <p:ext uri="{BB962C8B-B14F-4D97-AF65-F5344CB8AC3E}">
        <p14:creationId xmlns:p14="http://schemas.microsoft.com/office/powerpoint/2010/main" val="1981258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Algoritma Welch Powell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d-ID" dirty="0"/>
              <a:t>Ulangi penambahan warna-warna sampai semua simpul diwarnai </a:t>
            </a:r>
          </a:p>
          <a:p>
            <a:r>
              <a:rPr lang="id-ID" dirty="0"/>
              <a:t>Contoh :</a:t>
            </a:r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2852936"/>
            <a:ext cx="492442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3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Algoritma Welch powell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556792"/>
            <a:ext cx="8928992" cy="172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582184"/>
            <a:ext cx="9070032" cy="12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6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Kesimpulan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/>
              <a:t>SELESAI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 Pembelajaran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Mahasiswa dapat :</a:t>
            </a:r>
          </a:p>
          <a:p>
            <a:r>
              <a:rPr lang="id-ID" dirty="0"/>
              <a:t>Memahami tentang pewarnaan graf</a:t>
            </a:r>
          </a:p>
          <a:p>
            <a:r>
              <a:rPr lang="id-ID" dirty="0"/>
              <a:t>Mengimplemasikan pewarnaan graf untuk penyelesaian masalah </a:t>
            </a:r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84784"/>
            <a:ext cx="10972800" cy="4953000"/>
          </a:xfrm>
        </p:spPr>
        <p:txBody>
          <a:bodyPr/>
          <a:lstStyle/>
          <a:p>
            <a:r>
              <a:rPr lang="id-ID" dirty="0"/>
              <a:t>Ada dua macam: pewarnaan simpul, dan pewarnaan sisi.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Hanya akan dibahas pewranaan simpul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Pewarnaan simpul memberi warna pada simpul-simpul graf sedemikian hinggadua simpul bertetangga mempunyai warna yang berbeda.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272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96" y="1700808"/>
            <a:ext cx="7715250" cy="252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95" y="3573016"/>
            <a:ext cx="273630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Aplikasi pewarnaan graf : mewarnai peta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Peta terdiri dari sejumlah wilayah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Wilayah dapat menyatakan kecamatan, kabupaten, provinsi, atau negara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Peta diwarnai sedemikian sehingga dua wilayah bertetangga mempunyai warna berbeda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707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544" y="1295400"/>
            <a:ext cx="5904656" cy="50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6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638300"/>
            <a:ext cx="10225136" cy="45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4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Pewarnaan Graf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295400"/>
            <a:ext cx="7992888" cy="5085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0296" y="1340768"/>
            <a:ext cx="324036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id-ID" sz="1600" dirty="0">
                <a:latin typeface="+mj-lt"/>
              </a:rPr>
              <a:t>Peta</a:t>
            </a:r>
          </a:p>
          <a:p>
            <a:pPr marL="342900" indent="-342900">
              <a:buAutoNum type="alphaLcParenBoth"/>
            </a:pPr>
            <a:r>
              <a:rPr lang="id-ID" sz="1600" dirty="0">
                <a:latin typeface="+mj-lt"/>
              </a:rPr>
              <a:t>Peta dan graf yang merepresentasikannya</a:t>
            </a:r>
            <a:endParaRPr lang="en-US" sz="1600" dirty="0">
              <a:latin typeface="+mj-lt"/>
            </a:endParaRPr>
          </a:p>
          <a:p>
            <a:pPr marL="342900" indent="-342900">
              <a:buAutoNum type="alphaLcParenBoth"/>
            </a:pPr>
            <a:r>
              <a:rPr lang="en-US" sz="1600" dirty="0" err="1">
                <a:latin typeface="+mj-lt"/>
              </a:rPr>
              <a:t>Simpul</a:t>
            </a:r>
            <a:r>
              <a:rPr lang="en-US" sz="1600" dirty="0">
                <a:latin typeface="+mj-lt"/>
              </a:rPr>
              <a:t> dan Sisi</a:t>
            </a:r>
            <a:endParaRPr lang="id-ID" sz="1600" dirty="0">
              <a:latin typeface="+mj-lt"/>
            </a:endParaRPr>
          </a:p>
          <a:p>
            <a:pPr marL="342900" indent="-342900">
              <a:buAutoNum type="alphaLcParenBoth"/>
            </a:pPr>
            <a:r>
              <a:rPr lang="id-ID" sz="1600" dirty="0">
                <a:latin typeface="+mj-lt"/>
              </a:rPr>
              <a:t>Pewranaan simpul, setiap simpul mempunyai warna berbeda</a:t>
            </a:r>
          </a:p>
          <a:p>
            <a:pPr marL="342900" indent="-342900">
              <a:buAutoNum type="alphaLcParenBoth"/>
            </a:pPr>
            <a:r>
              <a:rPr lang="id-ID" sz="1600" dirty="0">
                <a:latin typeface="+mj-lt"/>
              </a:rPr>
              <a:t>Empat warna sudah cukup untuk mewarnai 8 simpul</a:t>
            </a:r>
          </a:p>
          <a:p>
            <a:pPr marL="342900" indent="-342900">
              <a:buAutoNum type="alphaLcParenBoth"/>
            </a:pPr>
            <a:endParaRPr lang="id-ID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71537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6204</TotalTime>
  <Words>325</Words>
  <Application>Microsoft Office PowerPoint</Application>
  <PresentationFormat>Widescreen</PresentationFormat>
  <Paragraphs>70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Bebas Neue</vt:lpstr>
      <vt:lpstr>Calibri</vt:lpstr>
      <vt:lpstr>Calibri Light</vt:lpstr>
      <vt:lpstr>Lato</vt:lpstr>
      <vt:lpstr>Verdana</vt:lpstr>
      <vt:lpstr>Wingdings</vt:lpstr>
      <vt:lpstr>powerpoint-template-apr7</vt:lpstr>
      <vt:lpstr>3_Custom Design</vt:lpstr>
      <vt:lpstr>Image</vt:lpstr>
      <vt:lpstr>FAKULTAS TEKNOLOGI INFORMASI</vt:lpstr>
      <vt:lpstr>Pewarnaan Graf</vt:lpstr>
      <vt:lpstr>Tujuan Pembelajaran</vt:lpstr>
      <vt:lpstr>Pewarnaan Graf</vt:lpstr>
      <vt:lpstr>Pewarnaan Graf</vt:lpstr>
      <vt:lpstr>Pewarnaan Graf</vt:lpstr>
      <vt:lpstr>Pewarnaan Graf</vt:lpstr>
      <vt:lpstr>Pewarnaan Graf</vt:lpstr>
      <vt:lpstr>Pewarnaan Graf</vt:lpstr>
      <vt:lpstr>Pewarnaan Graf </vt:lpstr>
      <vt:lpstr>Pewarnaan Graf</vt:lpstr>
      <vt:lpstr>Pewarnaan Graf</vt:lpstr>
      <vt:lpstr>Pewarnaan Graf</vt:lpstr>
      <vt:lpstr>Pewarnaan Graf</vt:lpstr>
      <vt:lpstr>Pewarnaan Graf</vt:lpstr>
      <vt:lpstr>Perwarnaan Graf</vt:lpstr>
      <vt:lpstr>Pewarnaan Graf</vt:lpstr>
      <vt:lpstr>Pewarnaan Graf</vt:lpstr>
      <vt:lpstr>Aplikasi Pewarnaan Graf</vt:lpstr>
      <vt:lpstr>Aplikasi Pewarnaan Graf </vt:lpstr>
      <vt:lpstr>Apilkasi Pewarnaan Graf</vt:lpstr>
      <vt:lpstr>Aplikasi Pewarnaan Graf </vt:lpstr>
      <vt:lpstr>Pewarnaan Graf dengan Algoritma Wech Powell</vt:lpstr>
      <vt:lpstr>Algoritma Welch Powell</vt:lpstr>
      <vt:lpstr>Algoritma Welch powell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Rizky Pradana</cp:lastModifiedBy>
  <cp:revision>400</cp:revision>
  <dcterms:created xsi:type="dcterms:W3CDTF">2011-05-21T14:11:58Z</dcterms:created>
  <dcterms:modified xsi:type="dcterms:W3CDTF">2022-04-14T02:16:01Z</dcterms:modified>
</cp:coreProperties>
</file>